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81" r:id="rId4"/>
    <p:sldId id="289" r:id="rId5"/>
    <p:sldId id="285" r:id="rId6"/>
    <p:sldId id="286" r:id="rId7"/>
    <p:sldId id="291" r:id="rId8"/>
    <p:sldId id="292" r:id="rId9"/>
    <p:sldId id="339" r:id="rId10"/>
    <p:sldId id="287" r:id="rId11"/>
    <p:sldId id="293" r:id="rId12"/>
    <p:sldId id="294" r:id="rId13"/>
    <p:sldId id="295" r:id="rId14"/>
    <p:sldId id="338" r:id="rId15"/>
    <p:sldId id="334" r:id="rId16"/>
    <p:sldId id="335" r:id="rId17"/>
    <p:sldId id="296" r:id="rId18"/>
    <p:sldId id="297" r:id="rId19"/>
    <p:sldId id="303" r:id="rId20"/>
    <p:sldId id="342" r:id="rId21"/>
    <p:sldId id="343" r:id="rId22"/>
    <p:sldId id="298" r:id="rId23"/>
    <p:sldId id="344" r:id="rId24"/>
    <p:sldId id="301" r:id="rId25"/>
    <p:sldId id="345" r:id="rId26"/>
    <p:sldId id="300" r:id="rId27"/>
    <p:sldId id="304" r:id="rId28"/>
    <p:sldId id="305" r:id="rId29"/>
    <p:sldId id="306" r:id="rId30"/>
    <p:sldId id="340" r:id="rId31"/>
    <p:sldId id="346" r:id="rId32"/>
    <p:sldId id="336" r:id="rId33"/>
    <p:sldId id="337" r:id="rId34"/>
    <p:sldId id="307" r:id="rId35"/>
    <p:sldId id="308" r:id="rId36"/>
    <p:sldId id="259" r:id="rId37"/>
    <p:sldId id="309" r:id="rId38"/>
    <p:sldId id="310" r:id="rId39"/>
    <p:sldId id="312" r:id="rId40"/>
    <p:sldId id="311" r:id="rId41"/>
    <p:sldId id="327" r:id="rId42"/>
    <p:sldId id="328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5" r:id="rId51"/>
    <p:sldId id="354" r:id="rId52"/>
    <p:sldId id="356" r:id="rId53"/>
    <p:sldId id="357" r:id="rId54"/>
    <p:sldId id="358" r:id="rId55"/>
    <p:sldId id="359" r:id="rId56"/>
    <p:sldId id="361" r:id="rId57"/>
    <p:sldId id="362" r:id="rId58"/>
    <p:sldId id="363" r:id="rId59"/>
    <p:sldId id="360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34F24-A906-FA32-939E-6DE537248CAF}" v="603" dt="2024-02-24T20:17:15.243"/>
    <p1510:client id="{A1C9B6AB-CBBC-8FA1-B940-BE4C4D9671FA}" v="254" dt="2024-02-25T01:44:26.027"/>
    <p1510:client id="{F6C0F9D3-84AB-54ED-9B0C-C592977657EA}" v="105" dt="2024-02-26T19:36:07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65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35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27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55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37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27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569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663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51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59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06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17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157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607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858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686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348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464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66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1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089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69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422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50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308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edac7d6_1_1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b9edac7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edac7d6_1_1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b9edac7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272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edac7d6_1_1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b9edac7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721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edac7d6_1_1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b9edac7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00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edac7d6_1_1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b9edac7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114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702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719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08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90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21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024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817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060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>
          <a:extLst>
            <a:ext uri="{FF2B5EF4-FFF2-40B4-BE49-F238E27FC236}">
              <a16:creationId xmlns:a16="http://schemas.microsoft.com/office/drawing/2014/main" id="{6E961262-5D1E-2074-789F-26E9F786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226aca03c_1_838:notes">
            <a:extLst>
              <a:ext uri="{FF2B5EF4-FFF2-40B4-BE49-F238E27FC236}">
                <a16:creationId xmlns:a16="http://schemas.microsoft.com/office/drawing/2014/main" id="{28CBD26C-042E-F477-01F9-92E22FC42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c226aca03c_1_838:notes">
            <a:extLst>
              <a:ext uri="{FF2B5EF4-FFF2-40B4-BE49-F238E27FC236}">
                <a16:creationId xmlns:a16="http://schemas.microsoft.com/office/drawing/2014/main" id="{F6019A60-65A9-230D-D145-7164ED60D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210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715B8670-66B9-14BF-C043-D8E12866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>
            <a:extLst>
              <a:ext uri="{FF2B5EF4-FFF2-40B4-BE49-F238E27FC236}">
                <a16:creationId xmlns:a16="http://schemas.microsoft.com/office/drawing/2014/main" id="{6056A846-7E64-70E3-2ACB-795E96694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>
            <a:extLst>
              <a:ext uri="{FF2B5EF4-FFF2-40B4-BE49-F238E27FC236}">
                <a16:creationId xmlns:a16="http://schemas.microsoft.com/office/drawing/2014/main" id="{1A916A2A-BB3D-F19B-A4EC-46F74C820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84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84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68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7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edac7d6_1_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b9edac7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1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personalizzato">
  <p:cSld name="Layout personalizzat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9845" y="3959653"/>
            <a:ext cx="2707853" cy="83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3691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3508" y="3867894"/>
            <a:ext cx="59946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D40000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zato">
  <p:cSld name="1_Layout personalizzat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40000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51222" y="1167594"/>
            <a:ext cx="84795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373750" y="297162"/>
            <a:ext cx="8396499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415576" y="3046229"/>
            <a:ext cx="831284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79612" y="2272462"/>
            <a:ext cx="8007350" cy="240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97856" y="499762"/>
            <a:ext cx="61702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EE6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5044233" y="1410940"/>
            <a:ext cx="4007484" cy="3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>
                <a:solidFill>
                  <a:srgbClr val="685D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OBJECT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457172" y="1203631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001124" y="2026"/>
            <a:ext cx="142800" cy="1028700"/>
          </a:xfrm>
          <a:prstGeom prst="rect">
            <a:avLst/>
          </a:prstGeom>
          <a:solidFill>
            <a:srgbClr val="D4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9001124" y="1028700"/>
            <a:ext cx="142800" cy="4114800"/>
          </a:xfrm>
          <a:prstGeom prst="rect">
            <a:avLst/>
          </a:prstGeom>
          <a:solidFill>
            <a:srgbClr val="3F3F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28550" y="99776"/>
            <a:ext cx="2196375" cy="680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143508" y="3867894"/>
            <a:ext cx="5994600" cy="1026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lvl="0" algn="ctr"/>
            <a:r>
              <a:rPr lang="it" dirty="0"/>
              <a:t>Basi Matematiche</a:t>
            </a:r>
            <a:endParaRPr dirty="0"/>
          </a:p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it" sz="2000" dirty="0"/>
              <a:t>Enver Sangineto</a:t>
            </a:r>
            <a:r>
              <a:rPr lang="it" dirty="0"/>
              <a:t>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Matrici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E3F8DB-C849-4756-B282-4CDACEE0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1647825"/>
            <a:ext cx="50196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Prodotto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matrici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39F1DD-4D46-3365-E7FD-BB986A76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23" y="1874168"/>
            <a:ext cx="5619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Proprietà ed operazioni tra matrici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D93D76-FA9B-1321-12E6-72602F7E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18" y="1464145"/>
            <a:ext cx="555385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1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720846" y="1311900"/>
            <a:ext cx="7824178" cy="340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(“rank”) di una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 n x m,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il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massimo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colonne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linearmenti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indipendenti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Proprietà ed operazioni tra matrici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81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2" y="519361"/>
            <a:ext cx="8387985" cy="425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è 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tramite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o 0: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a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a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a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i="1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a</a:t>
            </a:r>
            <a:r>
              <a:rPr lang="en-GB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6.5 x + y + 12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dal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esponente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massimo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dove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l’esponente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la somma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esponenti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variabili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Esempi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</a:t>
            </a:r>
            <a:r>
              <a:rPr lang="en-GB" i="1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+ 5y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+ 3xy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 (!!)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cui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x + 3xy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endParaRPr lang="en-GB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GB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log(x) + 7y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perchè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non è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GB" i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GB" i="1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-1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non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lineare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perchè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non è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gli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esponenti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di un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monomio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devono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essere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numeri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naturali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pratica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funzione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lineare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quando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è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esprimibile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come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sommatoria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pesata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delle sue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variabili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più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un’eventuale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costante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endParaRPr lang="it-IT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Funzioni ed espressioni lineari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2" y="885825"/>
            <a:ext cx="7427425" cy="382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incognite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i="1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GB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i="1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stesso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equazioni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può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espresso come: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forma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matriciale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diventa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GB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Sistema di equazioni lineari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4AE2AA-DEB5-CD04-1909-EDA8D3E8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69" y="2571750"/>
            <a:ext cx="30670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04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369154" y="1240463"/>
            <a:ext cx="7807690" cy="186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invertibile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ovvero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allora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soluzione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unica del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è: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A</a:t>
            </a:r>
            <a:r>
              <a:rPr lang="en-GB" sz="1800" i="1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-GB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Sistema di equazioni lineari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07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lementi di Calcolo delle Probabilità e Statistica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25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Variabili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aleatorie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discrete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CB6DB6-DE99-4415-98AD-8A3C91FD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558396"/>
            <a:ext cx="6350794" cy="27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probabilità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discreta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555227" y="2248566"/>
            <a:ext cx="7428523" cy="205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Nella terminologia del ML spesso si usa il termine "distribuzione di probabilità discreta" anche quando sarebbe più appropriato parlare di "funzione di massa di probabilità"</a:t>
            </a:r>
            <a:endParaRPr lang="it-IT" sz="1800" dirty="0" err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Ciò avviene anche perché raramente saremo interessati a stimare </a:t>
            </a:r>
            <a:r>
              <a:rPr lang="it-IT" sz="1800" i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P(A)</a:t>
            </a: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per insiemi di valori </a:t>
            </a:r>
            <a:r>
              <a:rPr lang="it-IT" sz="1800" i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che abbiano più di un elemento... 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9256BA-34E5-4416-B41F-3A1737E5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49" y="1187055"/>
            <a:ext cx="4079080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07620" y="1167179"/>
            <a:ext cx="8025439" cy="312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Faremo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carrellata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concetti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matematici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probabilmente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 gran 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già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lo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ripassare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necessarie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 le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lezioni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successive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argomenti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verranno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trattati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maniera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esaustiva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Altri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matematici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base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verranno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ripassati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maniera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preliminare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argomenti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ML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Gli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argomenti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che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tratteremo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in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questa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lezione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sono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molto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importanti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per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poter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capire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il resto del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corso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(e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sono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materia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d'esame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…)!</a:t>
            </a: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Alcune Basi Matematiche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uniforme</a:t>
            </a:r>
            <a:endParaRPr lang="en-GB" sz="2400" b="1">
              <a:solidFill>
                <a:srgbClr val="D4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753818" y="3746270"/>
            <a:ext cx="7428523" cy="87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Nel caso di un dado la distribuzione di probabilità discreta dei suoi eventi singoli è </a:t>
            </a:r>
            <a:r>
              <a:rPr lang="it-IT" sz="1800" i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uniforme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Immagine che contiene linea, diagramma, Carattere, Diagramma&#10;&#10;Descrizione generata automaticamente">
            <a:extLst>
              <a:ext uri="{FF2B5EF4-FFF2-40B4-BE49-F238E27FC236}">
                <a16:creationId xmlns:a16="http://schemas.microsoft.com/office/drawing/2014/main" id="{4EB9C1D7-8DD3-0003-14F5-BEC68ECF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3" y="1747838"/>
            <a:ext cx="33051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0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 non 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uniforme</a:t>
            </a:r>
            <a:endParaRPr lang="en-GB" sz="2400" b="1" err="1">
              <a:solidFill>
                <a:srgbClr val="D4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753818" y="3746270"/>
            <a:ext cx="7428523" cy="69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Distribuzione di probabilità di un dado truccato</a:t>
            </a:r>
          </a:p>
        </p:txBody>
      </p:sp>
      <p:pic>
        <p:nvPicPr>
          <p:cNvPr id="4" name="Immagine 3" descr="Immagine che contiene diagramma, linea, Carattere, Diagramma&#10;&#10;Descrizione generata automaticamente">
            <a:extLst>
              <a:ext uri="{FF2B5EF4-FFF2-40B4-BE49-F238E27FC236}">
                <a16:creationId xmlns:a16="http://schemas.microsoft.com/office/drawing/2014/main" id="{4D646EE1-998D-C00E-A2BE-8151903E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8" y="1738313"/>
            <a:ext cx="32099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edia e varianza (caso discreto)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757237"/>
            <a:ext cx="6241562" cy="39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826BB3-6FBA-4D90-B903-22D17A6A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19" y="1286399"/>
            <a:ext cx="4820106" cy="35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dado non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truccato</a:t>
            </a:r>
            <a:endParaRPr lang="en-GB" sz="2400" b="1" dirty="0" err="1">
              <a:solidFill>
                <a:srgbClr val="D4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891198" y="4026525"/>
            <a:ext cx="7428523" cy="69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Media e deviazione standard di un dado non truccato</a:t>
            </a:r>
          </a:p>
        </p:txBody>
      </p:sp>
      <p:pic>
        <p:nvPicPr>
          <p:cNvPr id="4" name="Immagine 3" descr="Immagine che contiene diagramma, linea, modello, design&#10;&#10;Descrizione generata automaticamente">
            <a:extLst>
              <a:ext uri="{FF2B5EF4-FFF2-40B4-BE49-F238E27FC236}">
                <a16:creationId xmlns:a16="http://schemas.microsoft.com/office/drawing/2014/main" id="{27D9CA34-45C6-BEA3-D21A-36C4493F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400175"/>
            <a:ext cx="43815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Coppia di variabili aleatorie discrete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FC8331-E33D-4098-8B0E-882C97B6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8" y="1444099"/>
            <a:ext cx="6386512" cy="30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sz="2400" b="1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probabilità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congiunta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 del </a:t>
            </a:r>
            <a:r>
              <a:rPr lang="en-GB" sz="2400" b="1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lancio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 di un </a:t>
            </a:r>
          </a:p>
          <a:p>
            <a:pPr marL="12700"/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dado e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moneta</a:t>
            </a:r>
            <a:endParaRPr lang="en-GB" sz="2400" b="1" dirty="0" err="1">
              <a:solidFill>
                <a:srgbClr val="D4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E50A589-4F5A-C844-6E10-3CF1121E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504950"/>
            <a:ext cx="5410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26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Variabili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aleatorie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continue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probabilità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continua: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detta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densità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probabilità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2E0DDB-72E3-48F8-B5EE-5EF94773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1448743"/>
            <a:ext cx="4352618" cy="7167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2E63FE-2F69-41D2-BFC8-15E54888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21" y="2917574"/>
            <a:ext cx="2019300" cy="8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0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(o “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Normale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”)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094010-3089-4B4C-B186-EA90D1D7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1284549"/>
            <a:ext cx="6322219" cy="29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59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1000125"/>
            <a:ext cx="6241562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767257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indica con: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Standard: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molto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perchè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descrive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fenomeni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fisici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la somma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stocastici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indipendenti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il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risultato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somma di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indipendenti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può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descritto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tramite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242962-5128-4681-B3C7-AC9A4EBE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65" y="1060845"/>
            <a:ext cx="928683" cy="3250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950E1A9-28D5-44AD-99D6-D20A4E41D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38" y="1526505"/>
            <a:ext cx="871536" cy="2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9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multidimensionale</a:t>
            </a:r>
          </a:p>
          <a:p>
            <a:pPr marL="12700"/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</a:rPr>
              <a:t>(o "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</a:rPr>
              <a:t>multivariata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</a:rPr>
              <a:t>")</a:t>
            </a: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6045994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5BC324-82E3-4FC8-B4DA-E5CEC683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1408491"/>
            <a:ext cx="5967412" cy="29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it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lementi di Algebra Lineare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03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F533A0-8150-B435-3610-ADA410F0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Matrice</a:t>
            </a:r>
            <a:r>
              <a:rPr lang="en-GB" dirty="0"/>
              <a:t> di </a:t>
            </a:r>
            <a:r>
              <a:rPr lang="en-GB" dirty="0" err="1"/>
              <a:t>Covarianza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9124C7-BCCE-C5F0-134B-B1BC5296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222" y="3887714"/>
            <a:ext cx="8479500" cy="681880"/>
          </a:xfrm>
        </p:spPr>
        <p:txBody>
          <a:bodyPr/>
          <a:lstStyle/>
          <a:p>
            <a:pPr marL="228600" indent="0"/>
            <a:r>
              <a:rPr lang="it-IT" dirty="0"/>
              <a:t>Gli elementi sulla diagonale sono le varianze calcolate rispetto ad ognuna delle </a:t>
            </a:r>
            <a:r>
              <a:rPr lang="it-IT" i="1" dirty="0"/>
              <a:t>n</a:t>
            </a:r>
            <a:r>
              <a:rPr lang="it-IT" dirty="0"/>
              <a:t> variabili aleatorie:</a:t>
            </a:r>
          </a:p>
          <a:p>
            <a:pPr marL="228600" indent="0"/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4D5608-72AE-EB49-D77C-9C9E7E44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48" y="957262"/>
            <a:ext cx="5743575" cy="25431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CF933F2-C4E5-A0FF-19F0-EA2E4C69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24" y="4320538"/>
            <a:ext cx="4113552" cy="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8C5DD-AC83-645A-A654-EC89643A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13753-8F63-375A-FE5E-376C3F5D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Matrice</a:t>
            </a:r>
            <a:r>
              <a:rPr lang="en-GB" dirty="0"/>
              <a:t> di </a:t>
            </a:r>
            <a:r>
              <a:rPr lang="en-GB" dirty="0" err="1"/>
              <a:t>Covarianza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9FE5F0-5475-E55F-E77E-B7A54A22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222" y="3887714"/>
            <a:ext cx="8479500" cy="681880"/>
          </a:xfrm>
        </p:spPr>
        <p:txBody>
          <a:bodyPr/>
          <a:lstStyle/>
          <a:p>
            <a:pPr marL="228600" indent="0"/>
            <a:r>
              <a:rPr lang="it-IT" dirty="0"/>
              <a:t>L’elemento (</a:t>
            </a:r>
            <a:r>
              <a:rPr lang="it-IT" i="1" dirty="0" err="1"/>
              <a:t>i,j</a:t>
            </a:r>
            <a:r>
              <a:rPr lang="it-IT" dirty="0"/>
              <a:t>)-esimo (</a:t>
            </a:r>
            <a:r>
              <a:rPr lang="it-IT" i="1" dirty="0"/>
              <a:t>i</a:t>
            </a:r>
            <a:r>
              <a:rPr lang="it-IT" dirty="0"/>
              <a:t> ≠ </a:t>
            </a:r>
            <a:r>
              <a:rPr lang="it-IT" i="1" dirty="0"/>
              <a:t>j</a:t>
            </a:r>
            <a:r>
              <a:rPr lang="it-IT" dirty="0"/>
              <a:t>) è la «covarianza» delle variabili </a:t>
            </a:r>
            <a:r>
              <a:rPr lang="it-IT" i="1" dirty="0" err="1"/>
              <a:t>X</a:t>
            </a:r>
            <a:r>
              <a:rPr lang="it-IT" i="1" baseline="-25000" dirty="0" err="1"/>
              <a:t>i</a:t>
            </a:r>
            <a:r>
              <a:rPr lang="it-IT" dirty="0"/>
              <a:t> ed </a:t>
            </a:r>
            <a:r>
              <a:rPr lang="it-IT" i="1" dirty="0" err="1"/>
              <a:t>X</a:t>
            </a:r>
            <a:r>
              <a:rPr lang="it-IT" i="1" baseline="-25000" dirty="0" err="1"/>
              <a:t>j</a:t>
            </a:r>
            <a:r>
              <a:rPr lang="it-IT" dirty="0"/>
              <a:t> e indica in che misura queste due variabili variano assieme rispetto al loro valore medio:</a:t>
            </a:r>
          </a:p>
          <a:p>
            <a:pPr marL="228600" indent="0"/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B04D0B-175D-6E04-9417-784136A7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48" y="957262"/>
            <a:ext cx="5743575" cy="25431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2EE207-AC0A-6A57-22DA-85E4FAD8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61" y="4438481"/>
            <a:ext cx="5560856" cy="5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4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multivariata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1060845"/>
            <a:ext cx="6241562" cy="365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6045994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502DF9-52A7-4473-AFC1-2623C60F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1348927"/>
            <a:ext cx="3057525" cy="33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2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Distribuzione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Gaussiana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multivariata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1060845"/>
            <a:ext cx="6241562" cy="365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6045994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6956FA-1DAE-494E-822D-21D9600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09" y="1526189"/>
            <a:ext cx="2974181" cy="29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Probabilità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condizionale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1060845"/>
            <a:ext cx="6241562" cy="365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6045994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6B58047-FEE2-4976-B84D-204ABB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3" y="1060845"/>
            <a:ext cx="6365081" cy="36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Teorema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Bayes</a:t>
            </a:r>
          </a:p>
        </p:txBody>
      </p:sp>
      <p:sp>
        <p:nvSpPr>
          <p:cNvPr id="3" name="Google Shape;85;p16">
            <a:extLst>
              <a:ext uri="{FF2B5EF4-FFF2-40B4-BE49-F238E27FC236}">
                <a16:creationId xmlns:a16="http://schemas.microsoft.com/office/drawing/2014/main" id="{700C45B5-FA2E-4E65-AC1D-EE396E27AD36}"/>
              </a:ext>
            </a:extLst>
          </p:cNvPr>
          <p:cNvSpPr txBox="1"/>
          <p:nvPr/>
        </p:nvSpPr>
        <p:spPr>
          <a:xfrm>
            <a:off x="473563" y="1060845"/>
            <a:ext cx="6241562" cy="365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DFD5CFD5-E8A5-4397-8A97-213595B97F91}"/>
              </a:ext>
            </a:extLst>
          </p:cNvPr>
          <p:cNvSpPr txBox="1"/>
          <p:nvPr/>
        </p:nvSpPr>
        <p:spPr>
          <a:xfrm>
            <a:off x="821531" y="828675"/>
            <a:ext cx="6045994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7C1337-A396-4FC6-9949-CA82C778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15" y="1322495"/>
            <a:ext cx="5425678" cy="178544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191D671-08BE-4BFE-8253-4BF644D2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005" y="3651402"/>
            <a:ext cx="3252498" cy="8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653101" y="950120"/>
            <a:ext cx="8019411" cy="393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La correlazione tra due variabili aleatorie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ed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esprime il loro grado di dipendenza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lineare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Correlazione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BCC10D-7725-225B-3346-5197A71C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8" y="1637568"/>
            <a:ext cx="7620367" cy="23079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653101" y="950120"/>
            <a:ext cx="8019411" cy="393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Caso 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X, Y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discrete: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Correlazione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definizione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475E10-B467-4F29-B741-C028487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53" y="1613156"/>
            <a:ext cx="7479506" cy="10141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AC275C-D40D-4ECD-B498-66BD3786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881" y="3438692"/>
            <a:ext cx="4545806" cy="10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466264" y="983091"/>
            <a:ext cx="8019411" cy="158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orrelazione positiva: le variazioni di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(rispetto al suo valore medio) corrispondono in maniera diretta alle variazioni di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(rispetto al suo valore medio). Per esempio, c’è una correlazione positiva tra l’altezza e il peso delle persone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orrelazione negativa: alle variazioni di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corrispondono, in senso contrario, variazioni di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. Ad esempio, ad una maggior produzione di grano corrisponde un prezzo minore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Correlazione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significato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intuitivo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309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653101" y="950120"/>
            <a:ext cx="8019411" cy="393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Attenzione: la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dipendenza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lineare 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è solo un caso particolare di dipendenza statistica!</a:t>
            </a: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Correlazione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dipendenza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statistica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781E80-F770-49AF-9799-D3454E6D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06" y="1598980"/>
            <a:ext cx="4392026" cy="19455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F8764F-7B9A-46DB-B1FD-B00F11EA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918310"/>
            <a:ext cx="6586537" cy="7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6241562" cy="43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“dot product” o “scalar product” o “inner product” 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GB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= 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Prodotto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scalare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C85DB3-E6A1-461F-86E5-E165C58A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57" y="1648956"/>
            <a:ext cx="1366837" cy="6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3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653101" y="950120"/>
            <a:ext cx="8019411" cy="393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Dato un vettore di </a:t>
            </a:r>
            <a:r>
              <a:rPr lang="it-IT" sz="1600" i="1" strike="noStrike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it-IT" sz="1600" strike="noStrike" dirty="0">
                <a:latin typeface="Calibri"/>
                <a:ea typeface="Calibri"/>
                <a:cs typeface="Calibri"/>
                <a:sym typeface="Calibri"/>
              </a:rPr>
              <a:t> variabili aleatorie: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la matrice di correlazione tra tutte le coppie di tali variabili è definita come segue:</a:t>
            </a:r>
            <a:endParaRPr lang="it-IT" sz="1600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strike="noStrik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Matrice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Correlazione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7328181-9224-4861-810D-1056580A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32" y="1157777"/>
            <a:ext cx="2181224" cy="3971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EDEEBB-A2CB-444C-AB19-B2CF231B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3" y="2258305"/>
            <a:ext cx="5729287" cy="23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1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Esempio</a:t>
            </a:r>
            <a:endParaRPr dirty="0"/>
          </a:p>
        </p:txBody>
      </p:sp>
      <p:pic>
        <p:nvPicPr>
          <p:cNvPr id="874" name="Google Shape;87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6972" y="1404843"/>
            <a:ext cx="3532680" cy="319189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1"/>
          <p:cNvSpPr txBox="1"/>
          <p:nvPr/>
        </p:nvSpPr>
        <p:spPr>
          <a:xfrm>
            <a:off x="877094" y="1719995"/>
            <a:ext cx="3508500" cy="19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48615" marR="72390" lvl="0" indent="-3111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Le matrici di correlazione possono essere usate, ad esempio, per trovare coppie di feature che sono altamente correlate tra di loro o che sono correlate con la variabile dipendente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7239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8615" marR="72390" indent="-311150">
              <a:lnSpc>
                <a:spcPct val="100699"/>
              </a:lnSpc>
              <a:buSzPts val="1000"/>
              <a:buFont typeface="Calibri"/>
              <a:buChar char="●"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Possono essere usate, ad esempio, per decidere se scartare o mantenere gruppi di features (lo vedremo meglio in seguito)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calcolo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variabili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4732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94911-94DB-DCDD-6D30-544E907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 più variabili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2685D-EC0D-025F-4085-C130A9F9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0745E8-3DBB-1647-D950-3C97074A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69" y="1677228"/>
            <a:ext cx="5163438" cy="25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2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/>
              <a:t>G</a:t>
            </a:r>
            <a:r>
              <a:rPr lang="it" dirty="0"/>
              <a:t>radiente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821043" y="886374"/>
            <a:ext cx="7479995" cy="274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Data una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  , il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suo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gradiente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è un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vettore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di n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funzioni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definito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da: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dove              è la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derivata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parziale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rispetto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alla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variabile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600" i="1" baseline="-25000" dirty="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definita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tramite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GB" sz="1600" i="1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0705BA-37E6-4F18-8095-7E7CF2CD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31" y="3198323"/>
            <a:ext cx="540487" cy="5810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30CE66-33AF-4587-BB47-C07245E4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366" y="1432025"/>
            <a:ext cx="1247775" cy="14097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CDC0206-3D4F-DB41-916F-65C6776C0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42" y="3980658"/>
            <a:ext cx="6601142" cy="63391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6AED16E-D01D-F244-0AFE-1814BC26A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270" y="886374"/>
            <a:ext cx="994744" cy="2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 err="1"/>
              <a:t>Esempio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821043" y="886375"/>
            <a:ext cx="7479995" cy="274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Data la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GB" sz="1600" b="1" i="1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) = f(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) = 3x</a:t>
            </a:r>
            <a:r>
              <a:rPr lang="en-GB" sz="1600" i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+ y</a:t>
            </a:r>
            <a:r>
              <a:rPr lang="en-GB" sz="1600" i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+ 2x + 7</a:t>
            </a: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suo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gradiente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è: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58FF2D-542E-420A-BFC4-4EFE31D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7" y="1899889"/>
            <a:ext cx="2495549" cy="11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3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/>
              <a:t>G</a:t>
            </a:r>
            <a:r>
              <a:rPr lang="it" dirty="0"/>
              <a:t>radiente 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821043" y="886374"/>
            <a:ext cx="7479995" cy="324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funzione</a:t>
            </a: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gradiente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calcolato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rispetto ad uno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specifico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vettore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di coordinate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p = (x</a:t>
            </a:r>
            <a:r>
              <a:rPr lang="en-GB" sz="1600" i="1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600" i="1" baseline="-25000" dirty="0" err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è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dato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da: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N.B.: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definito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dominio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f()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049F13-97B3-469B-8553-C79A79D8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1901942"/>
            <a:ext cx="1924049" cy="137937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B7546BC-897D-DFF6-BC42-B7C4A188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95" y="822409"/>
            <a:ext cx="1308650" cy="3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20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 err="1"/>
              <a:t>Esempio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821043" y="886374"/>
            <a:ext cx="7479995" cy="423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Data la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funzione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GB" sz="1600" b="1" i="1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) = f(</a:t>
            </a:r>
            <a:r>
              <a:rPr lang="en-GB" sz="1600" i="1" dirty="0" err="1"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) = 3x</a:t>
            </a:r>
            <a:r>
              <a:rPr lang="en-GB" sz="1600" i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+ y</a:t>
            </a:r>
            <a:r>
              <a:rPr lang="en-GB" sz="1600" i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600" i="1" dirty="0">
                <a:latin typeface="Calibri"/>
                <a:ea typeface="Calibri"/>
                <a:cs typeface="Calibri"/>
                <a:sym typeface="Calibri"/>
              </a:rPr>
              <a:t> + 2x + 7</a:t>
            </a: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Il cui 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gradiente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è:</a:t>
            </a: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Posso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calcolare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58FF2D-542E-420A-BFC4-4EFE31D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96" y="1449832"/>
            <a:ext cx="2495549" cy="112191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DAA82-5EFE-4B31-9B78-B14865DB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3355968"/>
            <a:ext cx="2214562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geometriche</a:t>
            </a:r>
            <a:r>
              <a:rPr lang="en-GB" dirty="0"/>
              <a:t> del g</a:t>
            </a:r>
            <a:r>
              <a:rPr lang="it" dirty="0"/>
              <a:t>radiente 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357492" y="831715"/>
            <a:ext cx="8147828" cy="221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294639" marR="72389" indent="-257175">
              <a:lnSpc>
                <a:spcPct val="100699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Il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gradiente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calcolato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corrisponde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ad un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vettore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punta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nella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direzione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massima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crescita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locale 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p e ha un modulo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proporzionale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alla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quantità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crescita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quella</a:t>
            </a:r>
            <a:r>
              <a:rPr lang="en-GB" sz="15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i="1" dirty="0" err="1">
                <a:latin typeface="Calibri"/>
                <a:ea typeface="Calibri"/>
                <a:cs typeface="Calibri"/>
                <a:sym typeface="Calibri"/>
              </a:rPr>
              <a:t>direzione</a:t>
            </a:r>
            <a:endParaRPr lang="en-GB" sz="15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119138-D503-4DAF-9431-1EFB1DBC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63" y="1909041"/>
            <a:ext cx="3485208" cy="29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15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geometriche</a:t>
            </a:r>
            <a:r>
              <a:rPr lang="en-GB" dirty="0"/>
              <a:t> del g</a:t>
            </a:r>
            <a:r>
              <a:rPr lang="it" dirty="0"/>
              <a:t>radiente </a:t>
            </a:r>
            <a:endParaRPr dirty="0"/>
          </a:p>
        </p:txBody>
      </p:sp>
      <p:sp>
        <p:nvSpPr>
          <p:cNvPr id="875" name="Google Shape;875;p81"/>
          <p:cNvSpPr txBox="1"/>
          <p:nvPr/>
        </p:nvSpPr>
        <p:spPr>
          <a:xfrm>
            <a:off x="370437" y="836917"/>
            <a:ext cx="8155903" cy="274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294640" marR="72389" indent="-257175">
              <a:lnSpc>
                <a:spcPct val="100699"/>
              </a:lnSpc>
              <a:buSzPts val="1000"/>
              <a:buFont typeface="Arial" panose="020B0604020202020204" pitchFamily="34" charset="0"/>
              <a:buChar char="•"/>
            </a:pPr>
            <a:r>
              <a:rPr lang="en-GB" sz="1600" dirty="0">
                <a:latin typeface="Calibri"/>
                <a:ea typeface="Calibri"/>
                <a:cs typeface="Calibri"/>
              </a:rPr>
              <a:t>I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valori</a:t>
            </a:r>
            <a:r>
              <a:rPr lang="en-GB" sz="1600" dirty="0">
                <a:latin typeface="Calibri"/>
                <a:ea typeface="Calibri"/>
                <a:cs typeface="Calibri"/>
              </a:rPr>
              <a:t>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delle</a:t>
            </a:r>
            <a:r>
              <a:rPr lang="en-GB" sz="1600" dirty="0">
                <a:latin typeface="Calibri"/>
                <a:ea typeface="Calibri"/>
                <a:cs typeface="Calibri"/>
              </a:rPr>
              <a:t> derivate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parziali</a:t>
            </a:r>
            <a:r>
              <a:rPr lang="en-GB" sz="1600" dirty="0">
                <a:latin typeface="Calibri"/>
                <a:ea typeface="Calibri"/>
                <a:cs typeface="Calibri"/>
              </a:rPr>
              <a:t> in </a:t>
            </a:r>
            <a:r>
              <a:rPr lang="en-GB" sz="1600" i="1" dirty="0">
                <a:latin typeface="Calibri"/>
                <a:ea typeface="Calibri"/>
                <a:cs typeface="Calibri"/>
              </a:rPr>
              <a:t>p</a:t>
            </a:r>
            <a:r>
              <a:rPr lang="en-GB" sz="1600" dirty="0">
                <a:latin typeface="Calibri"/>
                <a:ea typeface="Calibri"/>
                <a:cs typeface="Calibri"/>
              </a:rPr>
              <a:t>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rappresentano</a:t>
            </a:r>
            <a:r>
              <a:rPr lang="en-GB" sz="1600" dirty="0">
                <a:latin typeface="Calibri"/>
                <a:ea typeface="Calibri"/>
                <a:cs typeface="Calibri"/>
              </a:rPr>
              <a:t> le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componenti</a:t>
            </a:r>
            <a:r>
              <a:rPr lang="en-GB" sz="1600" dirty="0">
                <a:latin typeface="Calibri"/>
                <a:ea typeface="Calibri"/>
                <a:cs typeface="Calibri"/>
              </a:rPr>
              <a:t> di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questo</a:t>
            </a:r>
            <a:r>
              <a:rPr lang="en-GB" sz="1600" dirty="0">
                <a:latin typeface="Calibri"/>
                <a:ea typeface="Calibri"/>
                <a:cs typeface="Calibri"/>
              </a:rPr>
              <a:t>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vettore</a:t>
            </a:r>
            <a:r>
              <a:rPr lang="en-GB" sz="1600" dirty="0">
                <a:latin typeface="Calibri"/>
                <a:ea typeface="Calibri"/>
                <a:cs typeface="Calibri"/>
              </a:rPr>
              <a:t> rispetto ad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ogni</a:t>
            </a:r>
            <a:r>
              <a:rPr lang="en-GB" sz="1600" dirty="0">
                <a:latin typeface="Calibri"/>
                <a:ea typeface="Calibri"/>
                <a:cs typeface="Calibri"/>
              </a:rPr>
              <a:t> 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dimensione</a:t>
            </a:r>
            <a:r>
              <a:rPr lang="en-GB" sz="1600" dirty="0">
                <a:latin typeface="Calibri"/>
                <a:ea typeface="Calibri"/>
                <a:cs typeface="Calibri"/>
              </a:rPr>
              <a:t> del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dominio</a:t>
            </a:r>
            <a:r>
              <a:rPr lang="en-GB" sz="1600" dirty="0">
                <a:latin typeface="Calibri"/>
                <a:ea typeface="Calibri"/>
                <a:cs typeface="Calibri"/>
              </a:rPr>
              <a:t> di </a:t>
            </a:r>
            <a:r>
              <a:rPr lang="en-GB" sz="1600" i="1" dirty="0">
                <a:latin typeface="Calibri"/>
                <a:ea typeface="Calibri"/>
                <a:cs typeface="Calibri"/>
              </a:rPr>
              <a:t>f()</a:t>
            </a:r>
          </a:p>
          <a:p>
            <a:pPr marL="323207" marR="72389" indent="-285743">
              <a:lnSpc>
                <a:spcPct val="100699"/>
              </a:lnSpc>
              <a:buSzPts val="1000"/>
              <a:buFont typeface="Arial"/>
              <a:buChar char="•"/>
            </a:pPr>
            <a:endParaRPr lang="en-GB" sz="1600" i="1" dirty="0">
              <a:latin typeface="Calibri"/>
              <a:ea typeface="Calibri"/>
              <a:cs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362A62-CEF4-0671-495C-F2A7D93D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2" y="1929334"/>
            <a:ext cx="362953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Combinazione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vettori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FF35AD-3610-45F1-B2F4-8B81B6C2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624012"/>
            <a:ext cx="66484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1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>
          <a:extLst>
            <a:ext uri="{FF2B5EF4-FFF2-40B4-BE49-F238E27FC236}">
              <a16:creationId xmlns:a16="http://schemas.microsoft.com/office/drawing/2014/main" id="{07167E68-5073-0052-83BE-63D25F9B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>
            <a:extLst>
              <a:ext uri="{FF2B5EF4-FFF2-40B4-BE49-F238E27FC236}">
                <a16:creationId xmlns:a16="http://schemas.microsoft.com/office/drawing/2014/main" id="{7915B2CB-6B8A-769A-6C1D-5E13F7594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520" y="137162"/>
            <a:ext cx="72909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geometriche</a:t>
            </a:r>
            <a:r>
              <a:rPr lang="en-GB" dirty="0"/>
              <a:t> del g</a:t>
            </a:r>
            <a:r>
              <a:rPr lang="it" dirty="0"/>
              <a:t>radiente </a:t>
            </a:r>
            <a:endParaRPr dirty="0"/>
          </a:p>
        </p:txBody>
      </p:sp>
      <p:sp>
        <p:nvSpPr>
          <p:cNvPr id="875" name="Google Shape;875;p81">
            <a:extLst>
              <a:ext uri="{FF2B5EF4-FFF2-40B4-BE49-F238E27FC236}">
                <a16:creationId xmlns:a16="http://schemas.microsoft.com/office/drawing/2014/main" id="{1CD20F37-E034-45E2-F9B9-7071E82DAD26}"/>
              </a:ext>
            </a:extLst>
          </p:cNvPr>
          <p:cNvSpPr txBox="1"/>
          <p:nvPr/>
        </p:nvSpPr>
        <p:spPr>
          <a:xfrm>
            <a:off x="370437" y="836917"/>
            <a:ext cx="8155903" cy="274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294640" marR="72389" indent="-257175">
              <a:lnSpc>
                <a:spcPct val="100699"/>
              </a:lnSpc>
              <a:buSzPts val="1000"/>
              <a:buFont typeface="Arial" panose="020B0604020202020204" pitchFamily="34" charset="0"/>
              <a:buChar char="•"/>
            </a:pPr>
            <a:r>
              <a:rPr lang="en-GB" sz="1600" dirty="0">
                <a:latin typeface="Calibri"/>
                <a:ea typeface="Calibri"/>
                <a:cs typeface="Calibri"/>
              </a:rPr>
              <a:t>In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particolare</a:t>
            </a:r>
            <a:r>
              <a:rPr lang="en-GB" sz="1600" dirty="0">
                <a:latin typeface="Calibri"/>
                <a:ea typeface="Calibri"/>
                <a:cs typeface="Calibri"/>
              </a:rPr>
              <a:t>,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i</a:t>
            </a:r>
            <a:r>
              <a:rPr lang="en-GB" sz="1600" dirty="0">
                <a:latin typeface="Calibri"/>
                <a:ea typeface="Calibri"/>
                <a:cs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punti</a:t>
            </a:r>
            <a:r>
              <a:rPr lang="en-GB" sz="1600" dirty="0">
                <a:latin typeface="Calibri"/>
                <a:ea typeface="Calibri"/>
                <a:cs typeface="Calibri"/>
              </a:rPr>
              <a:t> di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massimo</a:t>
            </a:r>
            <a:r>
              <a:rPr lang="en-GB" sz="1600" dirty="0">
                <a:latin typeface="Calibri"/>
                <a:ea typeface="Calibri"/>
                <a:cs typeface="Calibri"/>
              </a:rPr>
              <a:t> e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minimo</a:t>
            </a:r>
            <a:r>
              <a:rPr lang="en-GB" sz="1600" dirty="0">
                <a:latin typeface="Calibri"/>
                <a:ea typeface="Calibri"/>
                <a:cs typeface="Calibri"/>
              </a:rPr>
              <a:t> locale di </a:t>
            </a:r>
            <a:r>
              <a:rPr lang="en-GB" sz="1600" i="1" dirty="0">
                <a:latin typeface="Calibri"/>
                <a:ea typeface="Calibri"/>
                <a:cs typeface="Calibri"/>
              </a:rPr>
              <a:t>f()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corrisponderanno</a:t>
            </a:r>
            <a:r>
              <a:rPr lang="en-GB" sz="1600" dirty="0">
                <a:latin typeface="Calibri"/>
                <a:ea typeface="Calibri"/>
                <a:cs typeface="Calibri"/>
              </a:rPr>
              <a:t> a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vettori</a:t>
            </a:r>
            <a:r>
              <a:rPr lang="en-GB" sz="1600" dirty="0">
                <a:latin typeface="Calibri"/>
                <a:ea typeface="Calibri"/>
                <a:cs typeface="Calibri"/>
              </a:rPr>
              <a:t>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gradiente</a:t>
            </a:r>
            <a:r>
              <a:rPr lang="en-GB" sz="1600" dirty="0">
                <a:latin typeface="Calibri"/>
                <a:ea typeface="Calibri"/>
                <a:cs typeface="Calibri"/>
              </a:rPr>
              <a:t> con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componenti</a:t>
            </a:r>
            <a:r>
              <a:rPr lang="en-GB" sz="1600" dirty="0">
                <a:latin typeface="Calibri"/>
                <a:ea typeface="Calibri"/>
                <a:cs typeface="Calibri"/>
              </a:rPr>
              <a:t> tutte </a:t>
            </a:r>
            <a:r>
              <a:rPr lang="en-GB" sz="1600" dirty="0" err="1">
                <a:latin typeface="Calibri"/>
                <a:ea typeface="Calibri"/>
                <a:cs typeface="Calibri"/>
              </a:rPr>
              <a:t>nulle</a:t>
            </a:r>
            <a:r>
              <a:rPr lang="en-GB" sz="1600" dirty="0">
                <a:latin typeface="Calibri"/>
                <a:ea typeface="Calibri"/>
                <a:cs typeface="Calibri"/>
              </a:rPr>
              <a:t> (e.g., [0,0])</a:t>
            </a:r>
          </a:p>
          <a:p>
            <a:pPr marL="323207" marR="72389" indent="-285743">
              <a:lnSpc>
                <a:spcPct val="100699"/>
              </a:lnSpc>
              <a:buSzPts val="1000"/>
              <a:buFont typeface="Arial"/>
              <a:buChar char="•"/>
            </a:pPr>
            <a:endParaRPr lang="en-GB" sz="1600" i="1" dirty="0">
              <a:latin typeface="Calibri"/>
              <a:ea typeface="Calibri"/>
              <a:cs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37464" marR="72389">
              <a:lnSpc>
                <a:spcPct val="100699"/>
              </a:lnSpc>
              <a:buSzPts val="1000"/>
            </a:pPr>
            <a:endParaRPr lang="en-GB" sz="1600" i="1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ABA323-7293-E8AC-3A3E-39493580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47" y="1783667"/>
            <a:ext cx="359142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55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DB69-0B57-F5AE-B63F-24AA9366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D0276B-3A6B-0BFD-0AC1-7AF9457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 più variabili (con codominio multidimensionale)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8BD25D-DAFB-2C6B-7D78-47C69A110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Posso anche avere funzioni in cui non solo il dominio ma anche il codominio è multidimensionale: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EBC417-952C-57B1-0397-389EA9CB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16" y="2182698"/>
            <a:ext cx="3362794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BECD9E13-7BF8-4F97-0B77-D682E952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4D110121-AF80-5E76-E8A1-26734486C68E}"/>
              </a:ext>
            </a:extLst>
          </p:cNvPr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Problemi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Ottimizzazione</a:t>
            </a:r>
            <a:endParaRPr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24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65D9-8BDF-673F-68EF-DF119FA2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DE840-7A3F-CA0F-9F88-6D184788E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Computer Science molti problemi possono essere formulati o ricondotti al problema di cercare una soluzione che </a:t>
            </a:r>
            <a:r>
              <a:rPr lang="it-IT" i="1" dirty="0"/>
              <a:t>massimizzi</a:t>
            </a:r>
            <a:r>
              <a:rPr lang="it-IT" dirty="0"/>
              <a:t> o </a:t>
            </a:r>
            <a:r>
              <a:rPr lang="it-IT" i="1" dirty="0"/>
              <a:t>minimizzi</a:t>
            </a:r>
            <a:r>
              <a:rPr lang="it-IT" dirty="0"/>
              <a:t> una data </a:t>
            </a:r>
            <a:r>
              <a:rPr lang="it-IT" i="1" dirty="0"/>
              <a:t>funzione obiettivo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Tali problemi sono detti di </a:t>
            </a:r>
            <a:r>
              <a:rPr lang="it-IT" i="1" dirty="0"/>
              <a:t>Ottimizzazione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Problemi di minimizzazione: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Problemi di massimizzazione: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dove </a:t>
            </a:r>
            <a:r>
              <a:rPr lang="it-IT" i="1" dirty="0"/>
              <a:t>S</a:t>
            </a:r>
            <a:r>
              <a:rPr lang="it-IT" dirty="0"/>
              <a:t> è l’insieme di tutte le possibili soluzioni, </a:t>
            </a:r>
            <a:r>
              <a:rPr lang="it-IT" b="1" i="1" dirty="0"/>
              <a:t>s</a:t>
            </a:r>
            <a:r>
              <a:rPr lang="it-IT" dirty="0"/>
              <a:t> è una possibile soluzione, tipicamente indicata tramite un vettore, e </a:t>
            </a:r>
            <a:r>
              <a:rPr lang="it-IT" b="1" i="1" dirty="0"/>
              <a:t>s</a:t>
            </a:r>
            <a:r>
              <a:rPr lang="it-IT" dirty="0"/>
              <a:t>* indica la soluzione ottima (da trovare)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58CCF5-4A7B-1833-579F-679CD8E7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42" y="2125540"/>
            <a:ext cx="2534004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1254C-7022-C06B-F4F4-DF6D24A7F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EBAF15-0EDD-FA52-0177-BC81BB46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Ottimizzazione: esempio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EF0E8A-FA6A-9565-6A0F-07E41D0E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Esempio: cercare il cammino minimo in una mappa stradale tra una posizione di partenza e una destinazione desiderata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tal caso la funzione obiettivo sarà la somma delle distanze da percorrere ed una specifica soluzione </a:t>
            </a:r>
            <a:r>
              <a:rPr lang="it-IT" b="1" i="1" dirty="0"/>
              <a:t>s</a:t>
            </a:r>
            <a:r>
              <a:rPr lang="it-IT" dirty="0"/>
              <a:t> potrebbe indicare una particolare sequenza di strade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542D13-7741-1FD7-7C2D-A2030BB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21" y="2571750"/>
            <a:ext cx="4340087" cy="1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8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69F3B-10F4-4136-A715-BCF22EAA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B97E4-9E8A-6929-FCAE-AE0593D6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Ottimizzazione: esempio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AFCEDC-8002-F70C-D36A-DFD189EA4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39" y="1005661"/>
            <a:ext cx="8479500" cy="34020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Esempio: vincere una partita a scacchi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tal caso la funzione obiettivo sarà «fare scacco matto nel minor numero di mosse» oppure «mangiare quanti più pezzi dell’avversario»… Ed una specifica soluzione </a:t>
            </a:r>
            <a:r>
              <a:rPr lang="it-IT" b="1" i="1" dirty="0"/>
              <a:t>s</a:t>
            </a:r>
            <a:r>
              <a:rPr lang="it-IT" dirty="0"/>
              <a:t> potrebbe indicare una particolare sequenza di mosse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4B07D5-FE4A-2760-82D8-FA6DDC66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52" y="2246872"/>
            <a:ext cx="2609240" cy="25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B82B53-C650-8812-5275-4448093F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Ricerca esaustiva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832529-9A52-0C23-6510-57B334AFB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Esistono varie strategie per risolvere i problemi di </a:t>
            </a:r>
            <a:r>
              <a:rPr lang="it-IT" dirty="0" err="1"/>
              <a:t>ottimizazione</a:t>
            </a: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Nel caso più semplice, se</a:t>
            </a:r>
            <a:r>
              <a:rPr lang="it-IT" i="1" dirty="0"/>
              <a:t> S </a:t>
            </a:r>
            <a:r>
              <a:rPr lang="it-IT" dirty="0"/>
              <a:t>è un insieme finito e piccolo, posso semplicemente enumerarlo e provare tutte le possibili soluzioni, scegliendo quella corrispondente al valore ottimo della funzione obiettivo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Questa strategia è detta </a:t>
            </a:r>
            <a:r>
              <a:rPr lang="it-IT" i="1" dirty="0"/>
              <a:t>ricerca esaustiva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Se, però, </a:t>
            </a:r>
            <a:r>
              <a:rPr lang="it-IT" i="1" dirty="0"/>
              <a:t>S</a:t>
            </a:r>
            <a:r>
              <a:rPr lang="it-IT" dirty="0"/>
              <a:t> è troppo grande (e.g., </a:t>
            </a:r>
            <a:r>
              <a:rPr lang="it-IT" i="1" dirty="0"/>
              <a:t>S</a:t>
            </a:r>
            <a:r>
              <a:rPr lang="it-IT" dirty="0"/>
              <a:t> = tutte le possibili partite di scacchi…) oppure </a:t>
            </a:r>
            <a:r>
              <a:rPr lang="it-IT" i="1" dirty="0"/>
              <a:t>S</a:t>
            </a:r>
            <a:r>
              <a:rPr lang="it-IT" dirty="0"/>
              <a:t> è un insieme continuo, devo trovare altre strade</a:t>
            </a:r>
          </a:p>
        </p:txBody>
      </p:sp>
    </p:spTree>
    <p:extLst>
      <p:ext uri="{BB962C8B-B14F-4D97-AF65-F5344CB8AC3E}">
        <p14:creationId xmlns:p14="http://schemas.microsoft.com/office/powerpoint/2010/main" val="32478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39CBE-07F3-73DA-0984-F01CED02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76B7C-A5F2-993F-25EC-8208D31E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 </a:t>
            </a:r>
            <a:r>
              <a:rPr lang="it-IT" dirty="0" err="1"/>
              <a:t>Greedy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45DD92-6512-4F15-0B5F-FEBE7D3E0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Una strategia di </a:t>
            </a:r>
            <a:r>
              <a:rPr lang="it-IT" dirty="0" err="1"/>
              <a:t>ottimizazione</a:t>
            </a:r>
            <a:r>
              <a:rPr lang="it-IT" dirty="0"/>
              <a:t> particolarmente efficace è basata sugli </a:t>
            </a:r>
            <a:r>
              <a:rPr lang="it-IT" i="1" dirty="0"/>
              <a:t>algoritmi </a:t>
            </a:r>
            <a:r>
              <a:rPr lang="it-IT" i="1" dirty="0" err="1"/>
              <a:t>greedy</a:t>
            </a:r>
            <a:endParaRPr lang="it-IT" i="1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questi algoritmi, la soluzione ottima </a:t>
            </a:r>
            <a:r>
              <a:rPr lang="it-IT" b="1" i="1" dirty="0"/>
              <a:t>s</a:t>
            </a:r>
            <a:r>
              <a:rPr lang="it-IT" dirty="0"/>
              <a:t>* viene costruita in maniera iterativa facendo ad ogni iterazione delle scelte che sono localmente ottime (anche se non necessariamente ottime da un punto di vista globale)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Ad esempio, negli scacchi, potrei pensare di «mangiare» sempre un pezzo dell’avversario quando me ne capita l’occasione. Non necessariamente questa è una scelta ottima globalmente (potrebbe essere una trappola che mi ha teso l’avversario!), ma a volte può funzionare</a:t>
            </a:r>
          </a:p>
        </p:txBody>
      </p:sp>
    </p:spTree>
    <p:extLst>
      <p:ext uri="{BB962C8B-B14F-4D97-AF65-F5344CB8AC3E}">
        <p14:creationId xmlns:p14="http://schemas.microsoft.com/office/powerpoint/2010/main" val="139679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766E-7B02-39A3-CAC1-936A1330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F59E4-D5BE-1A2A-BC58-22813963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Equivalenza tra minimizzazione e ottimizzazione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A8738D-E4A5-2588-315B-8C78BFB42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È possibile dimostrare che: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Quindi, minimizzare la funzione obiettivo o massimizzare l’opposto della funzione obiettivo è equivalente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9FBE85-550F-5EA7-289E-77F71043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0" y="1419386"/>
            <a:ext cx="3634955" cy="5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BCD0-9F73-19B9-FD79-A89FD1A4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22E20-13ED-CD5E-D1BD-36054293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 discreta e continua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C1F133-76AE-3B74-965B-00D39C17B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Se </a:t>
            </a:r>
            <a:r>
              <a:rPr lang="it-IT" i="1" dirty="0"/>
              <a:t>S</a:t>
            </a:r>
            <a:r>
              <a:rPr lang="it-IT" dirty="0"/>
              <a:t> è un insieme discreto (e.g., tutte le possibili mosse di una partita di scacchi o tutti i possibili percorsi stradali) allora si parla di ottimizzazione discreta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Viceversa, se</a:t>
            </a:r>
            <a:r>
              <a:rPr lang="it-IT" i="1" dirty="0"/>
              <a:t> S </a:t>
            </a:r>
            <a:r>
              <a:rPr lang="it-IT" dirty="0"/>
              <a:t>è continuo, allora dobbiamo risolvere un problema di ottimizzazione continua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In ML affronteremo entrambe le tipologie di problemi, anche se quelle prevalenti sono quelle continue, in cui, cioè, </a:t>
            </a:r>
            <a:r>
              <a:rPr lang="it-IT" i="1" dirty="0"/>
              <a:t>S = </a:t>
            </a:r>
            <a:r>
              <a:rPr lang="it-IT" i="1" dirty="0" err="1"/>
              <a:t>R</a:t>
            </a:r>
            <a:r>
              <a:rPr lang="it-IT" i="1" baseline="30000" dirty="0" err="1"/>
              <a:t>n</a:t>
            </a:r>
            <a:endParaRPr lang="it-IT" i="1" baseline="300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it-IT" dirty="0"/>
              <a:t>Esempio: se </a:t>
            </a:r>
            <a:r>
              <a:rPr lang="it-IT" i="1" dirty="0"/>
              <a:t>S = R</a:t>
            </a:r>
            <a:r>
              <a:rPr lang="it-IT" dirty="0"/>
              <a:t>, trovare i minimi o i massimi di </a:t>
            </a:r>
            <a:r>
              <a:rPr lang="it-IT" i="1" dirty="0"/>
              <a:t>f() in alcuni casi semplici </a:t>
            </a:r>
            <a:r>
              <a:rPr lang="it-IT" dirty="0"/>
              <a:t>può essere fatto usando le derivate prime </a:t>
            </a:r>
            <a:r>
              <a:rPr lang="it-IT"/>
              <a:t>e seconde di </a:t>
            </a:r>
            <a:r>
              <a:rPr lang="it-IT" i="1"/>
              <a:t>f()</a:t>
            </a:r>
            <a:r>
              <a:rPr lang="it-IT"/>
              <a:t>, </a:t>
            </a:r>
            <a:r>
              <a:rPr lang="it-IT" dirty="0"/>
              <a:t>come avete visto ad Analisi 1</a:t>
            </a:r>
          </a:p>
        </p:txBody>
      </p:sp>
    </p:spTree>
    <p:extLst>
      <p:ext uri="{BB962C8B-B14F-4D97-AF65-F5344CB8AC3E}">
        <p14:creationId xmlns:p14="http://schemas.microsoft.com/office/powerpoint/2010/main" val="196855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Indipendenza</a:t>
            </a: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lineare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2CA3FF-99F1-464D-BAFE-764C9343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0" y="1904047"/>
            <a:ext cx="7704260" cy="13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Norma </a:t>
            </a:r>
            <a:r>
              <a:rPr lang="en-GB" sz="2400" b="1" dirty="0" err="1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vettoriale</a:t>
            </a:r>
            <a:endParaRPr lang="en-GB" sz="2400" b="1" dirty="0">
              <a:solidFill>
                <a:srgbClr val="D4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392BA5-0242-483D-88D8-95F19FA8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56" y="1707268"/>
            <a:ext cx="6765131" cy="20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5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Norma L</a:t>
            </a:r>
            <a:r>
              <a:rPr lang="en-GB" sz="2400" b="1" baseline="-25000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D85383-4BA3-43F2-AA83-124D2E9E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1846308"/>
            <a:ext cx="31527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73563" y="328261"/>
            <a:ext cx="4669937" cy="303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1520" y="137161"/>
            <a:ext cx="7290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Norma L</a:t>
            </a:r>
            <a:r>
              <a:rPr lang="en-GB" sz="2400" b="1" baseline="-25000" dirty="0">
                <a:solidFill>
                  <a:srgbClr val="D4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146CA8-6B88-AD57-10D2-EF41CBD6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05" y="2007395"/>
            <a:ext cx="2900946" cy="8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5710"/>
      </p:ext>
    </p:extLst>
  </p:cSld>
  <p:clrMapOvr>
    <a:masterClrMapping/>
  </p:clrMapOvr>
</p:sld>
</file>

<file path=ppt/theme/theme1.xml><?xml version="1.0" encoding="utf-8"?>
<a:theme xmlns:a="http://schemas.openxmlformats.org/drawingml/2006/main" name="Essenziale">
  <a:themeElements>
    <a:clrScheme name="Personalizzato 2">
      <a:dk1>
        <a:srgbClr val="000000"/>
      </a:dk1>
      <a:lt1>
        <a:srgbClr val="FFFFFF"/>
      </a:lt1>
      <a:dk2>
        <a:srgbClr val="C0504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Office PowerPoint</Application>
  <PresentationFormat>Presentazione su schermo (16:9)</PresentationFormat>
  <Paragraphs>286</Paragraphs>
  <Slides>59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2" baseType="lpstr">
      <vt:lpstr>Calibri</vt:lpstr>
      <vt:lpstr>Arial</vt:lpstr>
      <vt:lpstr>Essenziale</vt:lpstr>
      <vt:lpstr>Basi Matematiche Enver Sangineto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Matrice di Covarianza</vt:lpstr>
      <vt:lpstr>Matrice di Covarianza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</vt:lpstr>
      <vt:lpstr>Presentazione standard di PowerPoint</vt:lpstr>
      <vt:lpstr>Funzioni a più variabili</vt:lpstr>
      <vt:lpstr>Gradiente</vt:lpstr>
      <vt:lpstr>Esempio </vt:lpstr>
      <vt:lpstr>Gradiente </vt:lpstr>
      <vt:lpstr>Esempio </vt:lpstr>
      <vt:lpstr>Proprietà geometriche del gradiente </vt:lpstr>
      <vt:lpstr>Proprietà geometriche del gradiente </vt:lpstr>
      <vt:lpstr>Proprietà geometriche del gradiente </vt:lpstr>
      <vt:lpstr>Funzioni a più variabili (con codominio multidimensionale)</vt:lpstr>
      <vt:lpstr>Presentazione standard di PowerPoint</vt:lpstr>
      <vt:lpstr>Ottimizzazione </vt:lpstr>
      <vt:lpstr>Ottimizzazione: esempio </vt:lpstr>
      <vt:lpstr>Ottimizzazione: esempio </vt:lpstr>
      <vt:lpstr>Ricerca esaustiva</vt:lpstr>
      <vt:lpstr>Algoritmi Greedy</vt:lpstr>
      <vt:lpstr>Equivalenza tra minimizzazione e ottimizzazione</vt:lpstr>
      <vt:lpstr>Ottimizzazione discreta e continua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MACHINE LEARNING Linear Regression I - </dc:title>
  <cp:lastModifiedBy>Enver SANGINETO</cp:lastModifiedBy>
  <cp:revision>325</cp:revision>
  <dcterms:modified xsi:type="dcterms:W3CDTF">2026-02-22T18:10:16Z</dcterms:modified>
</cp:coreProperties>
</file>